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2" r:id="rId6"/>
    <p:sldId id="297" r:id="rId7"/>
    <p:sldId id="296" r:id="rId8"/>
    <p:sldId id="274" r:id="rId9"/>
    <p:sldId id="300" r:id="rId10"/>
    <p:sldId id="302" r:id="rId11"/>
    <p:sldId id="278" r:id="rId12"/>
    <p:sldId id="290" r:id="rId13"/>
    <p:sldId id="303" r:id="rId14"/>
    <p:sldId id="304" r:id="rId15"/>
    <p:sldId id="305" r:id="rId16"/>
    <p:sldId id="281" r:id="rId17"/>
    <p:sldId id="306" r:id="rId18"/>
    <p:sldId id="283" r:id="rId19"/>
    <p:sldId id="284" r:id="rId20"/>
    <p:sldId id="307" r:id="rId21"/>
  </p:sldIdLst>
  <p:sldSz cx="9144000" cy="6858000" type="screen4x3"/>
  <p:notesSz cx="9942513" cy="681196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6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E23"/>
    <a:srgbClr val="697D91"/>
    <a:srgbClr val="455960"/>
    <a:srgbClr val="4A5B60"/>
    <a:srgbClr val="FAA500"/>
    <a:srgbClr val="697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7" autoAdjust="0"/>
    <p:restoredTop sz="94673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7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516" y="-96"/>
      </p:cViewPr>
      <p:guideLst>
        <p:guide orient="horz" pos="2146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8421" cy="340598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31793" y="2"/>
            <a:ext cx="4308421" cy="340598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r">
              <a:defRPr sz="1200"/>
            </a:lvl1pPr>
          </a:lstStyle>
          <a:p>
            <a:fld id="{EFA0D184-D464-48E9-9CA0-A94E873F6C2C}" type="datetimeFigureOut">
              <a:rPr lang="de-CH" smtClean="0"/>
              <a:t>18.04.2018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6470184"/>
            <a:ext cx="4308421" cy="340598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31793" y="6470184"/>
            <a:ext cx="4308421" cy="340598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r">
              <a:defRPr sz="1200"/>
            </a:lvl1pPr>
          </a:lstStyle>
          <a:p>
            <a:fld id="{5F377753-DB7C-4FA7-98FC-17681D88797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1596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8421" cy="340598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31793" y="2"/>
            <a:ext cx="4308421" cy="340598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r">
              <a:defRPr sz="1200"/>
            </a:lvl1pPr>
          </a:lstStyle>
          <a:p>
            <a:fld id="{5AF2B663-2BA9-4D7E-8201-5DE4109E1EDD}" type="datetimeFigureOut">
              <a:rPr lang="de-CH" smtClean="0"/>
              <a:t>18.04.2018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8363" cy="255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97" tIns="45949" rIns="91897" bIns="45949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4252" y="3235683"/>
            <a:ext cx="7954010" cy="3065383"/>
          </a:xfrm>
          <a:prstGeom prst="rect">
            <a:avLst/>
          </a:prstGeom>
        </p:spPr>
        <p:txBody>
          <a:bodyPr vert="horz" lIns="91897" tIns="45949" rIns="91897" bIns="45949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6470184"/>
            <a:ext cx="4308421" cy="340598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31793" y="6470184"/>
            <a:ext cx="4308421" cy="340598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r">
              <a:defRPr sz="1200"/>
            </a:lvl1pPr>
          </a:lstStyle>
          <a:p>
            <a:fld id="{37E44704-8E6D-4CF2-8CFA-A0F7BC75189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89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44704-8E6D-4CF2-8CFA-A0F7BC751896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7060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8856">
              <a:defRPr/>
            </a:pPr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44704-8E6D-4CF2-8CFA-A0F7BC751896}" type="slidenum">
              <a:rPr lang="de-CH" smtClean="0">
                <a:solidFill>
                  <a:prstClr val="black"/>
                </a:solidFill>
              </a:rPr>
              <a:pPr/>
              <a:t>4</a:t>
            </a:fld>
            <a:endParaRPr lang="de-C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0" y="1619250"/>
            <a:ext cx="6119813" cy="73025"/>
          </a:xfrm>
          <a:prstGeom prst="roundRect">
            <a:avLst/>
          </a:prstGeom>
          <a:solidFill>
            <a:srgbClr val="697D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455960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0" y="4500563"/>
            <a:ext cx="6119813" cy="71437"/>
          </a:xfrm>
          <a:prstGeom prst="roundRect">
            <a:avLst/>
          </a:prstGeom>
          <a:solidFill>
            <a:srgbClr val="697D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E78E23"/>
              </a:solidFill>
            </a:endParaRPr>
          </a:p>
        </p:txBody>
      </p:sp>
      <p:sp>
        <p:nvSpPr>
          <p:cNvPr id="8" name="Rechteck 7"/>
          <p:cNvSpPr/>
          <p:nvPr/>
        </p:nvSpPr>
        <p:spPr bwMode="white">
          <a:xfrm>
            <a:off x="372972" y="6253843"/>
            <a:ext cx="6216953" cy="30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pic>
        <p:nvPicPr>
          <p:cNvPr id="13" name="Bild 6" descr="BFH_Logo_A_defren_100_RGB_1302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15913"/>
            <a:ext cx="15303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1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692000"/>
            <a:ext cx="6120000" cy="2808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latin typeface="Lucida Sans"/>
                <a:cs typeface="Lucida Sans"/>
              </a:defRPr>
            </a:lvl1pPr>
          </a:lstStyle>
          <a:p>
            <a:pPr lvl="0"/>
            <a:r>
              <a:rPr lang="de-DE" noProof="0" dirty="0"/>
              <a:t>Titelseite mit Bild </a:t>
            </a:r>
            <a:br>
              <a:rPr lang="de-DE" noProof="0" dirty="0"/>
            </a:br>
            <a:br>
              <a:rPr lang="de-DE" noProof="0" dirty="0"/>
            </a:br>
            <a:br>
              <a:rPr lang="de-DE" noProof="0" dirty="0"/>
            </a:br>
            <a:r>
              <a:rPr lang="de-DE" noProof="0" dirty="0" err="1"/>
              <a:t>Bild</a:t>
            </a:r>
            <a:r>
              <a:rPr lang="de-DE" noProof="0" dirty="0"/>
              <a:t> durch Klicken auf Symbol hinzufügen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468000" y="4623441"/>
            <a:ext cx="8044216" cy="533105"/>
          </a:xfrm>
          <a:prstGeom prst="rect">
            <a:avLst/>
          </a:prstGeom>
        </p:spPr>
        <p:txBody>
          <a:bodyPr lIns="0"/>
          <a:lstStyle>
            <a:lvl1pPr algn="l">
              <a:defRPr sz="2600">
                <a:solidFill>
                  <a:srgbClr val="697D91"/>
                </a:solidFill>
                <a:latin typeface="Lucida Sans"/>
                <a:cs typeface="Lucida Sans Unicode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468000" y="5156546"/>
            <a:ext cx="6784390" cy="805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>
                <a:solidFill>
                  <a:srgbClr val="697D91"/>
                </a:solidFill>
                <a:latin typeface="Lucida Sans"/>
                <a:cs typeface="Lucida Sans Unicod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2006" y="6299494"/>
            <a:ext cx="6790384" cy="258474"/>
          </a:xfrm>
          <a:prstGeom prst="rect">
            <a:avLst/>
          </a:prstGeom>
        </p:spPr>
        <p:txBody>
          <a:bodyPr vert="horz" lIns="0" rIns="0"/>
          <a:lstStyle>
            <a:lvl1pPr marL="177800" indent="-177800">
              <a:buClr>
                <a:srgbClr val="FAA500"/>
              </a:buClr>
              <a:buSzPct val="80000"/>
              <a:buFont typeface="Lucida Grande"/>
              <a:buChar char="▶"/>
              <a:tabLst>
                <a:tab pos="2151063" algn="l"/>
              </a:tabLst>
              <a:defRPr sz="1000" baseline="0">
                <a:solidFill>
                  <a:srgbClr val="697D91"/>
                </a:solidFill>
                <a:latin typeface="Lucida Sans"/>
              </a:defRPr>
            </a:lvl1pPr>
            <a:lvl2pPr marL="177800" indent="-177800">
              <a:buClr>
                <a:srgbClr val="FAA500"/>
              </a:buClr>
              <a:buSzPct val="80000"/>
              <a:buFont typeface="Lucida Grande"/>
              <a:buChar char="▶"/>
              <a:tabLst>
                <a:tab pos="2151063" algn="l"/>
              </a:tabLst>
              <a:defRPr sz="1000" baseline="0">
                <a:solidFill>
                  <a:srgbClr val="697378"/>
                </a:solidFill>
                <a:latin typeface="Lucida Sans"/>
              </a:defRPr>
            </a:lvl2pPr>
            <a:lvl3pPr marL="177800" indent="-177800">
              <a:buClr>
                <a:srgbClr val="FAA500"/>
              </a:buClr>
              <a:buSzPct val="80000"/>
              <a:buFont typeface="Lucida Grande"/>
              <a:buChar char="▶"/>
              <a:tabLst>
                <a:tab pos="2151063" algn="l"/>
              </a:tabLst>
              <a:defRPr sz="1000" baseline="0">
                <a:solidFill>
                  <a:srgbClr val="697378"/>
                </a:solidFill>
                <a:latin typeface="Lucida Sans"/>
              </a:defRPr>
            </a:lvl3pPr>
            <a:lvl4pPr marL="177800" indent="-177800">
              <a:buClr>
                <a:srgbClr val="FAA500"/>
              </a:buClr>
              <a:buSzPct val="80000"/>
              <a:buFont typeface="Lucida Grande"/>
              <a:buChar char="▶"/>
              <a:tabLst>
                <a:tab pos="2151063" algn="l"/>
              </a:tabLst>
              <a:defRPr sz="1000" baseline="0">
                <a:solidFill>
                  <a:srgbClr val="697378"/>
                </a:solidFill>
                <a:latin typeface="Lucida Sans"/>
              </a:defRPr>
            </a:lvl4pPr>
            <a:lvl5pPr marL="177800" indent="-177800">
              <a:buClr>
                <a:srgbClr val="FAA500"/>
              </a:buClr>
              <a:buSzPct val="80000"/>
              <a:buFont typeface="Lucida Grande"/>
              <a:buChar char="▶"/>
              <a:tabLst>
                <a:tab pos="2151063" algn="l"/>
              </a:tabLst>
              <a:defRPr sz="1000" baseline="0">
                <a:solidFill>
                  <a:srgbClr val="697378"/>
                </a:solidFill>
                <a:latin typeface="Lucida Sans"/>
              </a:defRPr>
            </a:lvl5pPr>
          </a:lstStyle>
          <a:p>
            <a:pPr lvl="0"/>
            <a:r>
              <a:rPr lang="de-DE" dirty="0"/>
              <a:t>Soziale Arbeit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4"/>
          </p:nvPr>
        </p:nvSpPr>
        <p:spPr>
          <a:xfrm>
            <a:off x="7559675" y="6300788"/>
            <a:ext cx="1081088" cy="1793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697D91"/>
                </a:solidFill>
                <a:latin typeface="Lucida Sans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70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Textfelder/Bilder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467999" y="360000"/>
            <a:ext cx="8171999" cy="540000"/>
          </a:xfrm>
          <a:prstGeom prst="rect">
            <a:avLst/>
          </a:prstGeom>
        </p:spPr>
        <p:txBody>
          <a:bodyPr lIns="0" rIns="0"/>
          <a:lstStyle>
            <a:lvl1pPr algn="l">
              <a:defRPr sz="2600" b="0" i="0">
                <a:solidFill>
                  <a:srgbClr val="697D91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468000" y="2155050"/>
            <a:ext cx="2592000" cy="396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5"/>
          </p:nvPr>
        </p:nvSpPr>
        <p:spPr>
          <a:xfrm>
            <a:off x="3258000" y="2155050"/>
            <a:ext cx="2592000" cy="396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9"/>
          </p:nvPr>
        </p:nvSpPr>
        <p:spPr>
          <a:xfrm>
            <a:off x="6047998" y="2155050"/>
            <a:ext cx="2592000" cy="396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439357"/>
            <a:ext cx="2592000" cy="54000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8" hasCustomPrompt="1"/>
          </p:nvPr>
        </p:nvSpPr>
        <p:spPr>
          <a:xfrm>
            <a:off x="3258000" y="1439357"/>
            <a:ext cx="2592000" cy="54000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20" hasCustomPrompt="1"/>
          </p:nvPr>
        </p:nvSpPr>
        <p:spPr>
          <a:xfrm>
            <a:off x="6047998" y="1439357"/>
            <a:ext cx="2592000" cy="54000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19AE9A8-34D4-4E8C-BE9C-13C550F1BED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844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AE9A8-34D4-4E8C-BE9C-13C550F1BED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382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white">
          <a:xfrm>
            <a:off x="372972" y="6253843"/>
            <a:ext cx="6216953" cy="30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sp>
        <p:nvSpPr>
          <p:cNvPr id="5" name="Abgerundetes Rechteck 4"/>
          <p:cNvSpPr/>
          <p:nvPr/>
        </p:nvSpPr>
        <p:spPr>
          <a:xfrm>
            <a:off x="0" y="1668463"/>
            <a:ext cx="7019925" cy="2881312"/>
          </a:xfrm>
          <a:prstGeom prst="roundRect">
            <a:avLst>
              <a:gd name="adj" fmla="val 1188"/>
            </a:avLst>
          </a:prstGeom>
          <a:solidFill>
            <a:srgbClr val="697D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E78E23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0" y="1633538"/>
            <a:ext cx="7019925" cy="71437"/>
          </a:xfrm>
          <a:prstGeom prst="roundRect">
            <a:avLst/>
          </a:prstGeom>
          <a:solidFill>
            <a:srgbClr val="FAA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E78E23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0" y="4513263"/>
            <a:ext cx="7019925" cy="71437"/>
          </a:xfrm>
          <a:prstGeom prst="roundRect">
            <a:avLst/>
          </a:prstGeom>
          <a:solidFill>
            <a:srgbClr val="FAA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E78E23"/>
              </a:solidFill>
            </a:endParaRPr>
          </a:p>
        </p:txBody>
      </p:sp>
      <p:pic>
        <p:nvPicPr>
          <p:cNvPr id="9" name="Bild 8" descr="BFH_Logo_A_defren_100_RGB_1302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15913"/>
            <a:ext cx="15303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839808"/>
            <a:ext cx="6513884" cy="533105"/>
          </a:xfrm>
          <a:prstGeom prst="rect">
            <a:avLst/>
          </a:prstGeom>
        </p:spPr>
        <p:txBody>
          <a:bodyPr lIns="0" rIns="0"/>
          <a:lstStyle>
            <a:lvl1pPr algn="l">
              <a:defRPr sz="2600" baseline="0">
                <a:solidFill>
                  <a:schemeClr val="bg1"/>
                </a:solidFill>
                <a:latin typeface="Lucida Sans"/>
                <a:cs typeface="Lucida Sans Unicode"/>
              </a:defRPr>
            </a:lvl1pPr>
          </a:lstStyle>
          <a:p>
            <a:r>
              <a:rPr lang="de-DE" dirty="0"/>
              <a:t>Titelseite ohne Bild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468000" y="2372913"/>
            <a:ext cx="6513884" cy="805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spc="0">
                <a:solidFill>
                  <a:schemeClr val="bg1"/>
                </a:solidFill>
                <a:latin typeface="Lucida Sans"/>
                <a:cs typeface="Lucida Sans Unicod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2006" y="6299494"/>
            <a:ext cx="6790384" cy="258474"/>
          </a:xfrm>
          <a:prstGeom prst="rect">
            <a:avLst/>
          </a:prstGeom>
        </p:spPr>
        <p:txBody>
          <a:bodyPr vert="horz" lIns="0" rIns="0"/>
          <a:lstStyle>
            <a:lvl1pPr marL="177800" indent="-177800">
              <a:buClr>
                <a:srgbClr val="FAA500"/>
              </a:buClr>
              <a:buSzPct val="80000"/>
              <a:buFont typeface="Lucida Grande"/>
              <a:buChar char="▶"/>
              <a:tabLst>
                <a:tab pos="2151063" algn="l"/>
              </a:tabLst>
              <a:defRPr sz="1000" baseline="0">
                <a:solidFill>
                  <a:srgbClr val="697D91"/>
                </a:solidFill>
                <a:latin typeface="Lucida Sans"/>
              </a:defRPr>
            </a:lvl1pPr>
            <a:lvl2pPr marL="177800" indent="-177800">
              <a:buClr>
                <a:srgbClr val="FAA500"/>
              </a:buClr>
              <a:buSzPct val="80000"/>
              <a:buFont typeface="Lucida Grande"/>
              <a:buChar char="▶"/>
              <a:tabLst>
                <a:tab pos="2151063" algn="l"/>
              </a:tabLst>
              <a:defRPr sz="1000" baseline="0">
                <a:solidFill>
                  <a:srgbClr val="697378"/>
                </a:solidFill>
                <a:latin typeface="Lucida Sans"/>
              </a:defRPr>
            </a:lvl2pPr>
            <a:lvl3pPr marL="177800" indent="-177800">
              <a:buClr>
                <a:srgbClr val="FAA500"/>
              </a:buClr>
              <a:buSzPct val="80000"/>
              <a:buFont typeface="Lucida Grande"/>
              <a:buChar char="▶"/>
              <a:tabLst>
                <a:tab pos="2151063" algn="l"/>
              </a:tabLst>
              <a:defRPr sz="1000" baseline="0">
                <a:solidFill>
                  <a:srgbClr val="697378"/>
                </a:solidFill>
                <a:latin typeface="Lucida Sans"/>
              </a:defRPr>
            </a:lvl3pPr>
            <a:lvl4pPr marL="177800" indent="-177800">
              <a:buClr>
                <a:srgbClr val="FAA500"/>
              </a:buClr>
              <a:buSzPct val="80000"/>
              <a:buFont typeface="Lucida Grande"/>
              <a:buChar char="▶"/>
              <a:tabLst>
                <a:tab pos="2151063" algn="l"/>
              </a:tabLst>
              <a:defRPr sz="1000" baseline="0">
                <a:solidFill>
                  <a:srgbClr val="697378"/>
                </a:solidFill>
                <a:latin typeface="Lucida Sans"/>
              </a:defRPr>
            </a:lvl4pPr>
            <a:lvl5pPr marL="177800" indent="-177800">
              <a:buClr>
                <a:srgbClr val="FAA500"/>
              </a:buClr>
              <a:buSzPct val="80000"/>
              <a:buFont typeface="Lucida Grande"/>
              <a:buChar char="▶"/>
              <a:tabLst>
                <a:tab pos="2151063" algn="l"/>
              </a:tabLst>
              <a:defRPr sz="1000" baseline="0">
                <a:solidFill>
                  <a:srgbClr val="697378"/>
                </a:solidFill>
                <a:latin typeface="Lucida Sans"/>
              </a:defRPr>
            </a:lvl5pPr>
          </a:lstStyle>
          <a:p>
            <a:pPr lvl="0"/>
            <a:r>
              <a:rPr lang="de-DE" dirty="0"/>
              <a:t>Soziale Arbeit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4"/>
          </p:nvPr>
        </p:nvSpPr>
        <p:spPr>
          <a:xfrm>
            <a:off x="7559675" y="6300788"/>
            <a:ext cx="1081088" cy="1793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697D91"/>
                </a:solidFill>
                <a:latin typeface="Lucida Sans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68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seit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0" y="1668463"/>
            <a:ext cx="7019925" cy="2881312"/>
          </a:xfrm>
          <a:prstGeom prst="roundRect">
            <a:avLst>
              <a:gd name="adj" fmla="val 1188"/>
            </a:avLst>
          </a:prstGeom>
          <a:solidFill>
            <a:srgbClr val="697D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697D9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0" y="1633538"/>
            <a:ext cx="7019925" cy="71437"/>
          </a:xfrm>
          <a:prstGeom prst="roundRect">
            <a:avLst/>
          </a:prstGeom>
          <a:solidFill>
            <a:srgbClr val="FAA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E78E23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0" y="4513263"/>
            <a:ext cx="7019925" cy="71437"/>
          </a:xfrm>
          <a:prstGeom prst="roundRect">
            <a:avLst/>
          </a:prstGeom>
          <a:solidFill>
            <a:srgbClr val="FAA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E78E23"/>
              </a:solidFill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839808"/>
            <a:ext cx="6513884" cy="533105"/>
          </a:xfrm>
          <a:prstGeom prst="rect">
            <a:avLst/>
          </a:prstGeom>
        </p:spPr>
        <p:txBody>
          <a:bodyPr lIns="0" rIns="0"/>
          <a:lstStyle>
            <a:lvl1pPr algn="l">
              <a:defRPr sz="2600">
                <a:solidFill>
                  <a:schemeClr val="bg1"/>
                </a:solidFill>
                <a:latin typeface="Lucida Sans"/>
                <a:cs typeface="Lucida Sans Unicode"/>
              </a:defRPr>
            </a:lvl1pPr>
          </a:lstStyle>
          <a:p>
            <a:r>
              <a:rPr lang="de-DE" dirty="0"/>
              <a:t>Kapiteltrennseite grau</a:t>
            </a:r>
          </a:p>
        </p:txBody>
      </p:sp>
      <p:sp>
        <p:nvSpPr>
          <p:cNvPr id="16" name="Untertitel 2"/>
          <p:cNvSpPr>
            <a:spLocks noGrp="1"/>
          </p:cNvSpPr>
          <p:nvPr>
            <p:ph type="subTitle" idx="1"/>
          </p:nvPr>
        </p:nvSpPr>
        <p:spPr>
          <a:xfrm>
            <a:off x="468000" y="2372913"/>
            <a:ext cx="6513884" cy="805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spc="0">
                <a:solidFill>
                  <a:schemeClr val="bg1"/>
                </a:solidFill>
                <a:latin typeface="Lucida Sans"/>
                <a:cs typeface="Lucida Sans Unicod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AE9A8-34D4-4E8C-BE9C-13C550F1BED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694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sei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0" y="1668463"/>
            <a:ext cx="7019925" cy="2881312"/>
          </a:xfrm>
          <a:prstGeom prst="roundRect">
            <a:avLst>
              <a:gd name="adj" fmla="val 1188"/>
            </a:avLst>
          </a:prstGeom>
          <a:solidFill>
            <a:srgbClr val="FAA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FAA500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0" y="1633538"/>
            <a:ext cx="7019925" cy="71437"/>
          </a:xfrm>
          <a:prstGeom prst="roundRect">
            <a:avLst/>
          </a:prstGeom>
          <a:solidFill>
            <a:srgbClr val="697D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E78E23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0" y="4513263"/>
            <a:ext cx="7019925" cy="71437"/>
          </a:xfrm>
          <a:prstGeom prst="roundRect">
            <a:avLst/>
          </a:prstGeom>
          <a:solidFill>
            <a:srgbClr val="697D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E78E23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839808"/>
            <a:ext cx="6513884" cy="533105"/>
          </a:xfrm>
          <a:prstGeom prst="rect">
            <a:avLst/>
          </a:prstGeom>
        </p:spPr>
        <p:txBody>
          <a:bodyPr lIns="0" rIns="0"/>
          <a:lstStyle>
            <a:lvl1pPr algn="l">
              <a:defRPr sz="2600">
                <a:solidFill>
                  <a:schemeClr val="bg1"/>
                </a:solidFill>
                <a:latin typeface="Lucida Sans"/>
                <a:cs typeface="Lucida Sans Unicode"/>
              </a:defRPr>
            </a:lvl1pPr>
          </a:lstStyle>
          <a:p>
            <a:r>
              <a:rPr lang="de-DE" dirty="0"/>
              <a:t>Kapiteltrennseite orange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468000" y="2372913"/>
            <a:ext cx="6513884" cy="805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spc="0">
                <a:solidFill>
                  <a:schemeClr val="bg1"/>
                </a:solidFill>
                <a:latin typeface="Lucida Sans"/>
                <a:cs typeface="Lucida Sans Unicod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AE9A8-34D4-4E8C-BE9C-13C550F1BED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042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439999"/>
            <a:ext cx="8100000" cy="468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1pPr>
            <a:lvl2pPr marL="742950" indent="-28575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60000"/>
            <a:ext cx="8100000" cy="540000"/>
          </a:xfrm>
          <a:prstGeom prst="rect">
            <a:avLst/>
          </a:prstGeom>
        </p:spPr>
        <p:txBody>
          <a:bodyPr lIns="0" rIns="0"/>
          <a:lstStyle>
            <a:lvl1pPr algn="l">
              <a:defRPr sz="2600" b="0" i="0">
                <a:solidFill>
                  <a:srgbClr val="697D91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 rIns="0"/>
          <a:lstStyle/>
          <a:p>
            <a:fld id="{F19AE9A8-34D4-4E8C-BE9C-13C550F1BED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198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60000"/>
            <a:ext cx="8100000" cy="540000"/>
          </a:xfrm>
          <a:prstGeom prst="rect">
            <a:avLst/>
          </a:prstGeom>
        </p:spPr>
        <p:txBody>
          <a:bodyPr lIns="0" rIns="0"/>
          <a:lstStyle>
            <a:lvl1pPr algn="l">
              <a:defRPr sz="2600">
                <a:solidFill>
                  <a:srgbClr val="697D91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440000"/>
            <a:ext cx="8100000" cy="54000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 i="0">
                <a:solidFill>
                  <a:srgbClr val="697D9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Untertitel durch Klicken hinzufügen 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sz="half" idx="13"/>
          </p:nvPr>
        </p:nvSpPr>
        <p:spPr>
          <a:xfrm>
            <a:off x="468000" y="2160000"/>
            <a:ext cx="8100000" cy="396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9AE9A8-34D4-4E8C-BE9C-13C550F1BED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551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felder/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467999" y="360000"/>
            <a:ext cx="8171999" cy="540000"/>
          </a:xfrm>
          <a:prstGeom prst="rect">
            <a:avLst/>
          </a:prstGeom>
        </p:spPr>
        <p:txBody>
          <a:bodyPr lIns="0" rIns="0"/>
          <a:lstStyle>
            <a:lvl1pPr algn="l">
              <a:defRPr sz="2600">
                <a:solidFill>
                  <a:srgbClr val="697D91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/>
          </p:nvPr>
        </p:nvSpPr>
        <p:spPr>
          <a:xfrm>
            <a:off x="468000" y="5399230"/>
            <a:ext cx="3960000" cy="720583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8"/>
          </p:nvPr>
        </p:nvSpPr>
        <p:spPr>
          <a:xfrm>
            <a:off x="4589224" y="5399230"/>
            <a:ext cx="4050775" cy="720583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468000" y="1439230"/>
            <a:ext cx="3960000" cy="396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5"/>
          </p:nvPr>
        </p:nvSpPr>
        <p:spPr>
          <a:xfrm>
            <a:off x="4590000" y="1439230"/>
            <a:ext cx="4050000" cy="396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AE9A8-34D4-4E8C-BE9C-13C550F1BED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2686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felder/Bilder mit Untertit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60000"/>
            <a:ext cx="8172000" cy="540000"/>
          </a:xfrm>
          <a:prstGeom prst="rect">
            <a:avLst/>
          </a:prstGeom>
        </p:spPr>
        <p:txBody>
          <a:bodyPr lIns="0" rIns="0"/>
          <a:lstStyle>
            <a:lvl1pPr algn="l">
              <a:defRPr sz="2600" b="0" i="0" baseline="0">
                <a:solidFill>
                  <a:srgbClr val="697D91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440000"/>
            <a:ext cx="3960000" cy="54000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 i="0" baseline="0">
                <a:solidFill>
                  <a:srgbClr val="697D9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sz="half" idx="13"/>
          </p:nvPr>
        </p:nvSpPr>
        <p:spPr>
          <a:xfrm>
            <a:off x="468000" y="2160000"/>
            <a:ext cx="3960000" cy="396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4590000" y="1440000"/>
            <a:ext cx="4050000" cy="54000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 i="0">
                <a:solidFill>
                  <a:srgbClr val="697D9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5"/>
          </p:nvPr>
        </p:nvSpPr>
        <p:spPr>
          <a:xfrm>
            <a:off x="4590000" y="2160000"/>
            <a:ext cx="4050000" cy="396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9AE9A8-34D4-4E8C-BE9C-13C550F1BED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768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Textfelder/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467999" y="360000"/>
            <a:ext cx="8171999" cy="540000"/>
          </a:xfrm>
          <a:prstGeom prst="rect">
            <a:avLst/>
          </a:prstGeom>
        </p:spPr>
        <p:txBody>
          <a:bodyPr lIns="0"/>
          <a:lstStyle>
            <a:lvl1pPr algn="l">
              <a:defRPr sz="2600" b="0" i="0">
                <a:solidFill>
                  <a:srgbClr val="697D91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/>
          </p:nvPr>
        </p:nvSpPr>
        <p:spPr>
          <a:xfrm>
            <a:off x="468000" y="5399230"/>
            <a:ext cx="2592000" cy="720583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8"/>
          </p:nvPr>
        </p:nvSpPr>
        <p:spPr>
          <a:xfrm>
            <a:off x="3258000" y="5399230"/>
            <a:ext cx="2592000" cy="720583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468000" y="1439230"/>
            <a:ext cx="2592000" cy="3960000"/>
          </a:xfrm>
          <a:prstGeom prst="rect">
            <a:avLst/>
          </a:prstGeom>
        </p:spPr>
        <p:txBody>
          <a:bodyPr l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5"/>
          </p:nvPr>
        </p:nvSpPr>
        <p:spPr>
          <a:xfrm>
            <a:off x="3258000" y="1439230"/>
            <a:ext cx="2592000" cy="3960000"/>
          </a:xfrm>
          <a:prstGeom prst="rect">
            <a:avLst/>
          </a:prstGeom>
        </p:spPr>
        <p:txBody>
          <a:bodyPr l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9"/>
          </p:nvPr>
        </p:nvSpPr>
        <p:spPr>
          <a:xfrm>
            <a:off x="6047998" y="1439230"/>
            <a:ext cx="2592000" cy="3960000"/>
          </a:xfrm>
          <a:prstGeom prst="rect">
            <a:avLst/>
          </a:prstGeom>
        </p:spPr>
        <p:txBody>
          <a:bodyPr l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20"/>
          </p:nvPr>
        </p:nvSpPr>
        <p:spPr>
          <a:xfrm>
            <a:off x="6047998" y="5399230"/>
            <a:ext cx="2592000" cy="720583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6"/>
          </p:nvPr>
        </p:nvSpPr>
        <p:spPr>
          <a:xfrm>
            <a:off x="6765342" y="6241256"/>
            <a:ext cx="1793442" cy="365125"/>
          </a:xfrm>
        </p:spPr>
        <p:txBody>
          <a:bodyPr/>
          <a:lstStyle/>
          <a:p>
            <a:fld id="{F19AE9A8-34D4-4E8C-BE9C-13C550F1BED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97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5"/>
          <p:cNvSpPr txBox="1">
            <a:spLocks noChangeArrowheads="1"/>
          </p:cNvSpPr>
          <p:nvPr/>
        </p:nvSpPr>
        <p:spPr bwMode="auto">
          <a:xfrm>
            <a:off x="457200" y="6300788"/>
            <a:ext cx="6688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6477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6477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6477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6477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6477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000" dirty="0">
                <a:solidFill>
                  <a:srgbClr val="697D91"/>
                </a:solidFill>
                <a:latin typeface="Lucida Sans" pitchFamily="34" charset="0"/>
              </a:rPr>
              <a:t>Berner Fachhochschule | Soziale Arbeit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765342" y="6241256"/>
            <a:ext cx="179344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rgbClr val="697D91"/>
                </a:solidFill>
                <a:latin typeface="+mn-lt"/>
              </a:defRPr>
            </a:lvl1pPr>
          </a:lstStyle>
          <a:p>
            <a:fld id="{F19AE9A8-34D4-4E8C-BE9C-13C550F1BED0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escha.ch/wAssets/docs/KESCHA_KurzberichtAuswertungUnifr_VDEF.pdf" TargetMode="External"/><Relationship Id="rId2" Type="http://schemas.openxmlformats.org/officeDocument/2006/relationships/hyperlink" Target="https://www.soziale-arbeit.bfh.ch/uploads/tx_frppublikationen/180208_A4_Leitfaden_Mediation_im_KS.pdf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iner-krabbe.de/fileadmin/daten/www.heiner-krabbe.de/Rosenkriege.pdf" TargetMode="External"/><Relationship Id="rId2" Type="http://schemas.openxmlformats.org/officeDocument/2006/relationships/hyperlink" Target="https://www.kokes.ch/assets/pdf/de/dokumentationen/RevisionelterlicheSorge/gemeinsame_elterliche_Sorge_Empfehlungen_KOKES_d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knoten-maschen.ch/wp-content/uploads/2017/08/Angeordnete-Mediation_Forschungsbericht_VS-1.0.pdf" TargetMode="External"/><Relationship Id="rId4" Type="http://schemas.openxmlformats.org/officeDocument/2006/relationships/hyperlink" Target="http://www.mediationswerkstatt-muenster.de/fileadmin/daten/www.heiner-krabbe.de/Paarkrisen_und_Scheidungskonflikte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0" b="16040"/>
          <a:stretch>
            <a:fillRect/>
          </a:stretch>
        </p:blipFill>
        <p:spPr bwMode="auto">
          <a:xfrm>
            <a:off x="0" y="1692275"/>
            <a:ext cx="6119813" cy="280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el 2"/>
          <p:cNvSpPr>
            <a:spLocks noGrp="1"/>
          </p:cNvSpPr>
          <p:nvPr>
            <p:ph type="ctrTitle"/>
          </p:nvPr>
        </p:nvSpPr>
        <p:spPr bwMode="auto">
          <a:xfrm>
            <a:off x="468313" y="4622800"/>
            <a:ext cx="8043862" cy="15596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sz="1800" dirty="0">
                <a:latin typeface="Lucida Sans" pitchFamily="34" charset="0"/>
                <a:cs typeface="Lucida Sans Unicode" pitchFamily="34" charset="0"/>
              </a:rPr>
              <a:t>Mitgliederversammlung SVFM vom 20. April 2018</a:t>
            </a:r>
            <a:br>
              <a:rPr lang="de-CH" sz="1800" dirty="0">
                <a:latin typeface="Lucida Sans" pitchFamily="34" charset="0"/>
                <a:cs typeface="Lucida Sans Unicode" pitchFamily="34" charset="0"/>
              </a:rPr>
            </a:br>
            <a:br>
              <a:rPr lang="de-CH" sz="1800" dirty="0">
                <a:latin typeface="Lucida Sans" pitchFamily="34" charset="0"/>
                <a:cs typeface="Lucida Sans Unicode" pitchFamily="34" charset="0"/>
              </a:rPr>
            </a:br>
            <a:r>
              <a:rPr lang="de-CH" dirty="0">
                <a:latin typeface="Lucida Sans" pitchFamily="34" charset="0"/>
                <a:cs typeface="Lucida Sans Unicode" pitchFamily="34" charset="0"/>
              </a:rPr>
              <a:t>Erfahrungen mit der angeordneten Mediation</a:t>
            </a:r>
            <a:br>
              <a:rPr lang="de-CH" dirty="0">
                <a:latin typeface="Lucida Sans" pitchFamily="34" charset="0"/>
                <a:cs typeface="Lucida Sans Unicode" pitchFamily="34" charset="0"/>
              </a:rPr>
            </a:br>
            <a:r>
              <a:rPr lang="de-CH" sz="800" dirty="0">
                <a:latin typeface="Lucida Sans" pitchFamily="34" charset="0"/>
                <a:cs typeface="Lucida Sans Unicode" pitchFamily="34" charset="0"/>
              </a:rPr>
              <a:t> </a:t>
            </a:r>
            <a:br>
              <a:rPr lang="de-CH" dirty="0">
                <a:latin typeface="Lucida Sans" pitchFamily="34" charset="0"/>
                <a:cs typeface="Lucida Sans Unicode" pitchFamily="34" charset="0"/>
              </a:rPr>
            </a:br>
            <a:r>
              <a:rPr lang="de-CH" sz="1600" dirty="0">
                <a:latin typeface="Lucida Sans" pitchFamily="34" charset="0"/>
                <a:cs typeface="Lucida Sans Unicode" pitchFamily="34" charset="0"/>
              </a:rPr>
              <a:t>Tanja Lutz, Berner Fachhochschule</a:t>
            </a:r>
          </a:p>
        </p:txBody>
      </p:sp>
      <p:sp>
        <p:nvSpPr>
          <p:cNvPr id="6149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461963" y="6299200"/>
            <a:ext cx="6789737" cy="25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="t" anchorCtr="0" compatLnSpc="1">
            <a:prstTxWarp prst="textNoShape">
              <a:avLst/>
            </a:prstTxWarp>
          </a:bodyPr>
          <a:lstStyle/>
          <a:p>
            <a:endParaRPr lang="de-CH" dirty="0"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Erfolgsfaktoren</a:t>
            </a:r>
          </a:p>
          <a:p>
            <a:r>
              <a:rPr lang="de-CH" dirty="0"/>
              <a:t>Eltern sind durchaus gewillt, an der aktuellen Situation zu arbeiten</a:t>
            </a:r>
          </a:p>
          <a:p>
            <a:r>
              <a:rPr lang="de-CH" dirty="0"/>
              <a:t>Das gemeinsame Interesse – das Kind – ist für die Motivation wichtig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/>
              <a:t>Misserfolgsfaktoren</a:t>
            </a:r>
          </a:p>
          <a:p>
            <a:r>
              <a:rPr lang="de-CH" dirty="0"/>
              <a:t>psychische Störung bei einem Elternteil</a:t>
            </a:r>
          </a:p>
          <a:p>
            <a:r>
              <a:rPr lang="de-CH" dirty="0"/>
              <a:t>Fehlende minimale Bereitschaft der Eltern, sich auf den Prozess einzulassen</a:t>
            </a:r>
          </a:p>
          <a:p>
            <a:r>
              <a:rPr lang="de-CH" dirty="0"/>
              <a:t>Nicht einhalten von gewissen Regeln und Grundprinzipien der Mediation</a:t>
            </a:r>
          </a:p>
          <a:p>
            <a:r>
              <a:rPr lang="de-CH" dirty="0"/>
              <a:t>Einmischung von Dritten (z.B. </a:t>
            </a:r>
            <a:r>
              <a:rPr lang="de-CH" dirty="0" err="1"/>
              <a:t>AnwältInnen</a:t>
            </a:r>
            <a:r>
              <a:rPr lang="de-CH" dirty="0"/>
              <a:t>, </a:t>
            </a:r>
            <a:r>
              <a:rPr lang="de-CH" dirty="0" err="1"/>
              <a:t>BeiständInnen</a:t>
            </a:r>
            <a:r>
              <a:rPr lang="de-CH" dirty="0"/>
              <a:t>)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>
                <a:solidFill>
                  <a:srgbClr val="E78E23"/>
                </a:solidFill>
              </a:rPr>
              <a:t>«</a:t>
            </a:r>
            <a:r>
              <a:rPr lang="de-CH" dirty="0" err="1">
                <a:solidFill>
                  <a:srgbClr val="E78E23"/>
                </a:solidFill>
              </a:rPr>
              <a:t>Hochstrittigkeit</a:t>
            </a:r>
            <a:r>
              <a:rPr lang="de-CH" dirty="0">
                <a:solidFill>
                  <a:srgbClr val="E78E23"/>
                </a:solidFill>
              </a:rPr>
              <a:t> ist ja das Merkmal, dann ist die angeordnete Mediation eigentlich indiziert» (M4)</a:t>
            </a:r>
          </a:p>
          <a:p>
            <a:pPr marL="0" indent="0">
              <a:buNone/>
            </a:pPr>
            <a:endParaRPr lang="de-CH" sz="16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Erfolg und Misserfolg</a:t>
            </a:r>
          </a:p>
        </p:txBody>
      </p:sp>
    </p:spTree>
    <p:extLst>
      <p:ext uri="{BB962C8B-B14F-4D97-AF65-F5344CB8AC3E}">
        <p14:creationId xmlns:p14="http://schemas.microsoft.com/office/powerpoint/2010/main" val="26265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/>
              <a:t>Eine Vereinbarung oder zumindest eine Teilvereinbarung wird durchwegs als Erfolg bezeichnet (= Idealsituation)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Weitere Erfolgskriterien sind:</a:t>
            </a:r>
          </a:p>
          <a:p>
            <a:pPr lvl="1"/>
            <a:r>
              <a:rPr lang="de-CH" dirty="0"/>
              <a:t>Eltern stehen wieder in Kontakt und können sich über Kindesbelange austauschen</a:t>
            </a:r>
          </a:p>
          <a:p>
            <a:pPr lvl="1"/>
            <a:r>
              <a:rPr lang="de-CH" dirty="0"/>
              <a:t>Kind hat wieder Kontakt zu beiden Elternteilen</a:t>
            </a:r>
          </a:p>
          <a:p>
            <a:pPr lvl="1"/>
            <a:r>
              <a:rPr lang="de-CH" dirty="0"/>
              <a:t>Abwenden einer Kindeswohlgefährdung aufgrund von Elternkonflikt</a:t>
            </a:r>
          </a:p>
          <a:p>
            <a:pPr lvl="1"/>
            <a:r>
              <a:rPr lang="de-CH" dirty="0"/>
              <a:t>Allgemeine Situationsberuhigung / Deeskalation</a:t>
            </a:r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Erfolgskriterien</a:t>
            </a:r>
          </a:p>
        </p:txBody>
      </p:sp>
    </p:spTree>
    <p:extLst>
      <p:ext uri="{BB962C8B-B14F-4D97-AF65-F5344CB8AC3E}">
        <p14:creationId xmlns:p14="http://schemas.microsoft.com/office/powerpoint/2010/main" val="34664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/>
              <a:t>Unterschiedliche Haltungen und Möglichkeiten:</a:t>
            </a:r>
          </a:p>
          <a:p>
            <a:pPr lvl="1"/>
            <a:r>
              <a:rPr lang="de-CH" dirty="0"/>
              <a:t>Einbezug in den allermeisten Fällen, Entscheid situativ, kein Einbezug, Entscheid liegt bei den Eltern und/oder den Kindern</a:t>
            </a:r>
          </a:p>
          <a:p>
            <a:pPr lvl="1"/>
            <a:r>
              <a:rPr lang="de-CH" dirty="0"/>
              <a:t>Einzelgespräche, Gespräche mit den Geschwistern zusammen, Kind kommt mit den Eltern zusammen, Gespräche mit den Kindern durch Fachperson</a:t>
            </a:r>
          </a:p>
          <a:p>
            <a:pPr lvl="1"/>
            <a:endParaRPr lang="de-CH" dirty="0"/>
          </a:p>
          <a:p>
            <a:r>
              <a:rPr lang="de-CH" dirty="0"/>
              <a:t>Mögliche Gründe die gegen einen Einbezug sprechen sind:</a:t>
            </a:r>
          </a:p>
          <a:p>
            <a:pPr lvl="1"/>
            <a:r>
              <a:rPr lang="de-CH" dirty="0"/>
              <a:t>Wenn der Einbezug als Belastung für das Kind eingeschätzt wird</a:t>
            </a:r>
          </a:p>
          <a:p>
            <a:pPr lvl="1"/>
            <a:r>
              <a:rPr lang="de-CH" dirty="0"/>
              <a:t>Wenn ein Kind nicht miteinbezogen werden möchte</a:t>
            </a:r>
          </a:p>
          <a:p>
            <a:pPr lvl="1"/>
            <a:r>
              <a:rPr lang="de-CH" dirty="0"/>
              <a:t>Das Alter der Kinder</a:t>
            </a:r>
          </a:p>
          <a:p>
            <a:pPr lvl="1"/>
            <a:r>
              <a:rPr lang="de-CH" dirty="0"/>
              <a:t>Wenn es in erster Linie um Paarthemen geht, die nicht direkt mit dem Kind zu tun haben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Einbezug der Kinder</a:t>
            </a:r>
          </a:p>
        </p:txBody>
      </p:sp>
    </p:spTree>
    <p:extLst>
      <p:ext uri="{BB962C8B-B14F-4D97-AF65-F5344CB8AC3E}">
        <p14:creationId xmlns:p14="http://schemas.microsoft.com/office/powerpoint/2010/main" val="5189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/>
              <a:t>Gehofft wird allgemein, dass sich die angeordnete Mediation weiter profiliert, dazu braucht es aber positive Erfahrungen</a:t>
            </a:r>
          </a:p>
          <a:p>
            <a:endParaRPr lang="de-CH" dirty="0"/>
          </a:p>
          <a:p>
            <a:r>
              <a:rPr lang="de-CH" dirty="0"/>
              <a:t>Verstärkter Austausch zwischen den verschiedenen Akteuren ist zentral um die Zusammenarbeit zu optimieren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Veränderung/Weiterentwicklung der Mediation als Methode: </a:t>
            </a:r>
          </a:p>
          <a:p>
            <a:pPr lvl="1"/>
            <a:r>
              <a:rPr lang="de-CH" sz="1600" dirty="0"/>
              <a:t>verlassen der klassischen Mediation zugunsten einer flexibleren Arbeitsweise</a:t>
            </a:r>
          </a:p>
          <a:p>
            <a:pPr lvl="1"/>
            <a:r>
              <a:rPr lang="de-CH" sz="1600" dirty="0"/>
              <a:t>verschiedene Kombinationen von Techniken, Methoden und Verfahren</a:t>
            </a:r>
          </a:p>
          <a:p>
            <a:pPr lvl="1"/>
            <a:endParaRPr lang="de-CH" dirty="0"/>
          </a:p>
          <a:p>
            <a:pPr marL="266700" lvl="1" indent="0">
              <a:buNone/>
            </a:pPr>
            <a:r>
              <a:rPr lang="de-CH" dirty="0">
                <a:solidFill>
                  <a:srgbClr val="E78E23"/>
                </a:solidFill>
              </a:rPr>
              <a:t>«Weil ich aus der Mediation komme, habe ich die grosse Erkenntnis, dass die </a:t>
            </a:r>
            <a:r>
              <a:rPr lang="de-CH" dirty="0" err="1">
                <a:solidFill>
                  <a:srgbClr val="E78E23"/>
                </a:solidFill>
              </a:rPr>
              <a:t>mediative</a:t>
            </a:r>
            <a:r>
              <a:rPr lang="de-CH" dirty="0">
                <a:solidFill>
                  <a:srgbClr val="E78E23"/>
                </a:solidFill>
              </a:rPr>
              <a:t> Haltung sich rasend verbreitet und auch sehr viel nützt, aber dass quasi die klassische Mediation und die Anordnung der klassischen Mediation an Ort treten.» (B6)</a:t>
            </a:r>
          </a:p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Zukünftige Entwicklungen und Wünsche</a:t>
            </a:r>
          </a:p>
        </p:txBody>
      </p:sp>
    </p:spTree>
    <p:extLst>
      <p:ext uri="{BB962C8B-B14F-4D97-AF65-F5344CB8AC3E}">
        <p14:creationId xmlns:p14="http://schemas.microsoft.com/office/powerpoint/2010/main" val="410659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sz="1600" dirty="0"/>
              <a:t>Welches sind erwünschte und unerwünschte Wirkungen von angeordneten Mediationen? </a:t>
            </a:r>
          </a:p>
          <a:p>
            <a:endParaRPr lang="de-CH" sz="1600" dirty="0"/>
          </a:p>
          <a:p>
            <a:r>
              <a:rPr lang="de-CH" sz="1600" dirty="0"/>
              <a:t>Welche methodischen Vorgehensweisen tragen zum Erfolg von angeordneten Mediationen bei? </a:t>
            </a:r>
          </a:p>
          <a:p>
            <a:endParaRPr lang="de-CH" sz="1600" dirty="0"/>
          </a:p>
          <a:p>
            <a:r>
              <a:rPr lang="de-CH" sz="1600" dirty="0"/>
              <a:t>Welches sind die Vor- und Nachteile einer Co-Mediation gegenüber einer klassischen Einzelmediation?</a:t>
            </a:r>
          </a:p>
          <a:p>
            <a:endParaRPr lang="de-CH" sz="1600" dirty="0"/>
          </a:p>
          <a:p>
            <a:r>
              <a:rPr lang="de-CH" sz="1600" dirty="0"/>
              <a:t>Wie werden angeordnete Mediationen von den betroffenen Eltern erlebt?</a:t>
            </a:r>
          </a:p>
          <a:p>
            <a:pPr marL="285750" lvl="1" indent="-285750"/>
            <a:endParaRPr lang="de-CH" sz="1600" dirty="0"/>
          </a:p>
          <a:p>
            <a:pPr marL="285750" lvl="1" indent="-285750"/>
            <a:r>
              <a:rPr lang="de-CH" sz="1600" dirty="0"/>
              <a:t>Wie häufig werden Mediationen angeordnet?</a:t>
            </a:r>
          </a:p>
          <a:p>
            <a:pPr marL="285750" lvl="1" indent="-285750"/>
            <a:endParaRPr lang="de-CH" sz="1600" dirty="0"/>
          </a:p>
          <a:p>
            <a:pPr marL="285750" lvl="1" indent="-285750"/>
            <a:r>
              <a:rPr lang="de-CH" sz="1600" dirty="0"/>
              <a:t>Wie häufig werden angeordnete Mediationen «erfolgreich» abgeschlossen bzw. «ohne Erfolg» abgebrochen?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Was wurde nicht untersucht</a:t>
            </a:r>
            <a:endParaRPr lang="de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53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Literaturhinweise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681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de-CH" sz="1500" dirty="0"/>
              <a:t>Bernhard, </a:t>
            </a:r>
            <a:r>
              <a:rPr lang="de-CH" sz="1500" dirty="0" err="1"/>
              <a:t>Allemann</a:t>
            </a:r>
            <a:r>
              <a:rPr lang="de-CH" sz="1500" dirty="0"/>
              <a:t>, Borner, Barbara, </a:t>
            </a:r>
            <a:r>
              <a:rPr lang="de-CH" sz="1500" dirty="0" err="1"/>
              <a:t>Domenig</a:t>
            </a:r>
            <a:r>
              <a:rPr lang="de-CH" sz="1500" dirty="0"/>
              <a:t>, Claudio, Hasler-Arana, Patricia, Kindler, Adrian, Lutz, Tanja, Riedl, Kerstin, Wermuth Esther &amp; Williner, Claudia. (2018). </a:t>
            </a:r>
            <a:r>
              <a:rPr lang="de-CH" sz="1500" i="1" dirty="0"/>
              <a:t>Leitfaden Mediation im Kindesschutz</a:t>
            </a:r>
            <a:r>
              <a:rPr lang="de-CH" sz="1500" dirty="0"/>
              <a:t> [PDF]. Abgerufen von </a:t>
            </a:r>
            <a:r>
              <a:rPr lang="de-CH" sz="1500" dirty="0">
                <a:hlinkClick r:id="rId2"/>
              </a:rPr>
              <a:t>soziale-arbeit.bfh.ch/</a:t>
            </a:r>
            <a:r>
              <a:rPr lang="de-CH" sz="1500" dirty="0" err="1">
                <a:hlinkClick r:id="rId2"/>
              </a:rPr>
              <a:t>LeitfadenKS</a:t>
            </a:r>
            <a:endParaRPr lang="de-CH" sz="1500" dirty="0"/>
          </a:p>
          <a:p>
            <a:endParaRPr lang="de-DE" sz="800" dirty="0"/>
          </a:p>
          <a:p>
            <a:r>
              <a:rPr lang="de-DE" sz="1500" dirty="0" err="1"/>
              <a:t>Bürgisser</a:t>
            </a:r>
            <a:r>
              <a:rPr lang="de-DE" sz="1500" dirty="0"/>
              <a:t>, Margret. (2014). </a:t>
            </a:r>
            <a:r>
              <a:rPr lang="de-DE" sz="1500" i="1" dirty="0"/>
              <a:t>Gemeinsam Eltern bleiben</a:t>
            </a:r>
            <a:r>
              <a:rPr lang="de-DE" sz="1500" dirty="0"/>
              <a:t>. Bern: </a:t>
            </a:r>
            <a:r>
              <a:rPr lang="de-DE" sz="1500" dirty="0" err="1"/>
              <a:t>hep</a:t>
            </a:r>
            <a:r>
              <a:rPr lang="de-DE" sz="1500" dirty="0"/>
              <a:t> </a:t>
            </a:r>
            <a:r>
              <a:rPr lang="de-DE" sz="1500" dirty="0" err="1"/>
              <a:t>verlag</a:t>
            </a:r>
            <a:r>
              <a:rPr lang="de-DE" sz="1500" dirty="0"/>
              <a:t>.</a:t>
            </a:r>
            <a:endParaRPr lang="de-CH" sz="1500" dirty="0"/>
          </a:p>
          <a:p>
            <a:endParaRPr lang="de-DE" sz="800" dirty="0"/>
          </a:p>
          <a:p>
            <a:r>
              <a:rPr lang="de-DE" sz="1500" dirty="0"/>
              <a:t>Dietrich, Peter S., Fichtner, Jörg, </a:t>
            </a:r>
            <a:r>
              <a:rPr lang="de-DE" sz="1500" dirty="0" err="1"/>
              <a:t>Halatcheva</a:t>
            </a:r>
            <a:r>
              <a:rPr lang="de-DE" sz="1500" dirty="0"/>
              <a:t>, Maya, &amp; Sander, Eva. (2010). </a:t>
            </a:r>
            <a:r>
              <a:rPr lang="de-DE" sz="1500" i="1" dirty="0"/>
              <a:t>Arbeit mit hochkonflikthaften Trennungs- und Scheidungsfamilien: Eine Handreichung für die Praxis</a:t>
            </a:r>
            <a:r>
              <a:rPr lang="de-DE" sz="1500" dirty="0"/>
              <a:t>. München: Deutsches Jugendinstitut e.V.</a:t>
            </a:r>
            <a:endParaRPr lang="de-CH" sz="1500" dirty="0"/>
          </a:p>
          <a:p>
            <a:endParaRPr lang="de-CH" sz="800" dirty="0"/>
          </a:p>
          <a:p>
            <a:r>
              <a:rPr lang="de-CH" sz="1500" dirty="0"/>
              <a:t>Fichtner, Jörg, Dietrich, Peter S., </a:t>
            </a:r>
            <a:r>
              <a:rPr lang="de-CH" sz="1500" dirty="0" err="1"/>
              <a:t>Halatcheva</a:t>
            </a:r>
            <a:r>
              <a:rPr lang="de-CH" sz="1500" dirty="0"/>
              <a:t>, Maya, Hermann, Ute &amp; Sander, Eva. (2010). </a:t>
            </a:r>
            <a:r>
              <a:rPr lang="de-CH" sz="1500" i="1" dirty="0"/>
              <a:t>Kinderschutz bei hochstrittiger Elternschaft. </a:t>
            </a:r>
            <a:r>
              <a:rPr lang="de-CH" sz="1500" dirty="0"/>
              <a:t>München: Deutsches Jugendinstitut.</a:t>
            </a:r>
          </a:p>
          <a:p>
            <a:endParaRPr lang="de-CH" sz="800" dirty="0"/>
          </a:p>
          <a:p>
            <a:r>
              <a:rPr lang="de-CH" sz="1500" dirty="0" err="1"/>
              <a:t>Jungo</a:t>
            </a:r>
            <a:r>
              <a:rPr lang="de-CH" sz="1500" dirty="0"/>
              <a:t>, Alexandra &amp; </a:t>
            </a:r>
            <a:r>
              <a:rPr lang="de-CH" sz="1500" dirty="0" err="1"/>
              <a:t>Schöbi</a:t>
            </a:r>
            <a:r>
              <a:rPr lang="de-CH" sz="1500" dirty="0"/>
              <a:t>, Dominik. (2018). </a:t>
            </a:r>
            <a:r>
              <a:rPr lang="de-CH" sz="1500" i="1" dirty="0"/>
              <a:t>Ein Jahr KESCHA: Kurzbericht</a:t>
            </a:r>
            <a:r>
              <a:rPr lang="de-CH" sz="1500" dirty="0"/>
              <a:t> [PDF]. Abgerufen von </a:t>
            </a:r>
            <a:r>
              <a:rPr lang="de-CH" sz="1500" u="sng" dirty="0">
                <a:hlinkClick r:id="rId3"/>
              </a:rPr>
              <a:t>https://kescha.ch/wAssets/docs/KESCHA_KurzberichtAuswertungUnifr_VDEF.pdf</a:t>
            </a:r>
            <a:endParaRPr lang="de-CH" sz="1500" dirty="0"/>
          </a:p>
          <a:p>
            <a:endParaRPr lang="de-CH" sz="15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Literaturhinweise</a:t>
            </a:r>
          </a:p>
        </p:txBody>
      </p:sp>
    </p:spTree>
    <p:extLst>
      <p:ext uri="{BB962C8B-B14F-4D97-AF65-F5344CB8AC3E}">
        <p14:creationId xmlns:p14="http://schemas.microsoft.com/office/powerpoint/2010/main" val="423130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de-CH" sz="1500" dirty="0"/>
              <a:t>Kommission für Kindes- und Erwachsenenschutz des Bundes KOKES. (2014) </a:t>
            </a:r>
            <a:r>
              <a:rPr lang="de-CH" sz="1500" i="1" dirty="0"/>
              <a:t>Umsetzung gemeinsame elterliche Sorge als Regelfall - Empfehlungen der KOKES vom 13. Juni 2014 </a:t>
            </a:r>
            <a:r>
              <a:rPr lang="de-CH" sz="1500" dirty="0"/>
              <a:t>[PDF]</a:t>
            </a:r>
            <a:r>
              <a:rPr lang="de-CH" sz="1500" i="1" dirty="0"/>
              <a:t>. </a:t>
            </a:r>
            <a:r>
              <a:rPr lang="de-CH" sz="1500" dirty="0"/>
              <a:t>Abgerufen von </a:t>
            </a:r>
            <a:r>
              <a:rPr lang="de-CH" sz="1500" u="sng" dirty="0">
                <a:hlinkClick r:id="rId2"/>
              </a:rPr>
              <a:t>https://www.kokes.ch/assets/pdf/de/dokumentationen/RevisionelterlicheSorge/gemeinsame_elterliche_Sorge_Empfehlungen_KOKES_d.pdf</a:t>
            </a:r>
            <a:endParaRPr lang="de-DE" sz="1500" dirty="0"/>
          </a:p>
          <a:p>
            <a:endParaRPr lang="de-DE" sz="800" dirty="0"/>
          </a:p>
          <a:p>
            <a:r>
              <a:rPr lang="de-DE" sz="1500" dirty="0"/>
              <a:t>Krabbe, Heiner. (</a:t>
            </a:r>
            <a:r>
              <a:rPr lang="de-DE" sz="1500" i="1" dirty="0" err="1"/>
              <a:t>n.d</a:t>
            </a:r>
            <a:r>
              <a:rPr lang="de-DE" sz="1500" i="1" dirty="0"/>
              <a:t>.</a:t>
            </a:r>
            <a:r>
              <a:rPr lang="de-DE" sz="1500" dirty="0"/>
              <a:t>). </a:t>
            </a:r>
            <a:r>
              <a:rPr lang="de-DE" sz="1500" i="1" dirty="0"/>
              <a:t>Rosenkriege – Ist Mediation mit hochstrittigen Scheidungspaaren möglich? </a:t>
            </a:r>
            <a:r>
              <a:rPr lang="de-DE" sz="1500" dirty="0"/>
              <a:t>Abgerufen von </a:t>
            </a:r>
            <a:r>
              <a:rPr lang="de-DE" sz="1500" u="sng" dirty="0">
                <a:hlinkClick r:id="rId3"/>
              </a:rPr>
              <a:t>http://www.heiner-krabbe.de/fileadmin/daten/www.heiner-krabbe.de/Rosenkriege.pdf</a:t>
            </a:r>
            <a:endParaRPr lang="de-CH" sz="1500" dirty="0"/>
          </a:p>
          <a:p>
            <a:endParaRPr lang="de-DE" sz="800" dirty="0"/>
          </a:p>
          <a:p>
            <a:r>
              <a:rPr lang="de-DE" sz="1500" dirty="0"/>
              <a:t>Krabbe, Heiner, &amp; Weber, Roger. (</a:t>
            </a:r>
            <a:r>
              <a:rPr lang="de-DE" sz="1500" i="1" dirty="0" err="1"/>
              <a:t>n.d</a:t>
            </a:r>
            <a:r>
              <a:rPr lang="de-DE" sz="1500" i="1" dirty="0"/>
              <a:t>.</a:t>
            </a:r>
            <a:r>
              <a:rPr lang="de-DE" sz="1500" dirty="0"/>
              <a:t>). </a:t>
            </a:r>
            <a:r>
              <a:rPr lang="de-DE" sz="1500" i="1" dirty="0"/>
              <a:t>Paarkrisen und Scheidungskonflikte aus psychologischer und juristischer Sicht - eine Einführung. </a:t>
            </a:r>
            <a:r>
              <a:rPr lang="de-DE" sz="1500" dirty="0"/>
              <a:t>Abgerufen von</a:t>
            </a:r>
            <a:r>
              <a:rPr lang="de-DE" sz="1500" i="1" dirty="0"/>
              <a:t> </a:t>
            </a:r>
            <a:r>
              <a:rPr lang="de-DE" sz="1500" u="sng" dirty="0">
                <a:hlinkClick r:id="rId4"/>
              </a:rPr>
              <a:t>http://www.mediationswerkstatt-muenster.de/fileadmin/daten/www.heiner-krabbe.de/Paarkrisen_und_Scheidungskonflikte.pdf</a:t>
            </a:r>
            <a:endParaRPr lang="de-DE" sz="1500" u="sng" dirty="0"/>
          </a:p>
          <a:p>
            <a:endParaRPr lang="de-CH" sz="800" dirty="0"/>
          </a:p>
          <a:p>
            <a:r>
              <a:rPr lang="de-CH" sz="1500" dirty="0"/>
              <a:t>Lutz, Tanja, &amp; Frigg, Marco. (2017). </a:t>
            </a:r>
            <a:r>
              <a:rPr lang="de-CH" sz="1500" i="1" dirty="0"/>
              <a:t>Angeordnete Mediation im zivilrechtlichen Kindesschutz</a:t>
            </a:r>
            <a:r>
              <a:rPr lang="de-CH" sz="1500" dirty="0"/>
              <a:t>. Abgerufen von </a:t>
            </a:r>
            <a:r>
              <a:rPr lang="de-CH" sz="1500" u="sng" dirty="0">
                <a:hlinkClick r:id="rId5"/>
              </a:rPr>
              <a:t>https://www.knoten-maschen.ch/wp-content/uploads/2017/08/Angeordnete-Mediation_Forschungsbericht_VS-1.0.pdf</a:t>
            </a:r>
            <a:endParaRPr lang="de-CH" sz="1500" dirty="0"/>
          </a:p>
          <a:p>
            <a:endParaRPr lang="de-DE" sz="800" dirty="0"/>
          </a:p>
          <a:p>
            <a:r>
              <a:rPr lang="de-DE" sz="1500" dirty="0" err="1"/>
              <a:t>Walper</a:t>
            </a:r>
            <a:r>
              <a:rPr lang="de-DE" sz="1500" dirty="0"/>
              <a:t>, Sabine, Fichtner, Jörg, &amp; Normann, Katrin. (2013). </a:t>
            </a:r>
            <a:r>
              <a:rPr lang="de-DE" sz="1500" i="1" dirty="0"/>
              <a:t>Hochkonflikthafte Trennungsfamilien</a:t>
            </a:r>
            <a:r>
              <a:rPr lang="de-DE" sz="1500" dirty="0"/>
              <a:t> (2. </a:t>
            </a:r>
            <a:r>
              <a:rPr lang="de-DE" sz="1500" dirty="0" err="1"/>
              <a:t>ed</a:t>
            </a:r>
            <a:r>
              <a:rPr lang="de-DE" sz="1500" dirty="0"/>
              <a:t>.). Weinheim und Basel: Beltz </a:t>
            </a:r>
            <a:r>
              <a:rPr lang="de-DE" sz="1500" dirty="0" err="1"/>
              <a:t>Juventa</a:t>
            </a:r>
            <a:r>
              <a:rPr lang="de-DE" sz="1500" dirty="0"/>
              <a:t>.</a:t>
            </a:r>
            <a:endParaRPr lang="de-CH" sz="1500" dirty="0"/>
          </a:p>
          <a:p>
            <a:endParaRPr lang="de-CH" sz="1400" dirty="0"/>
          </a:p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Literaturhinweise</a:t>
            </a:r>
          </a:p>
        </p:txBody>
      </p:sp>
    </p:spTree>
    <p:extLst>
      <p:ext uri="{BB962C8B-B14F-4D97-AF65-F5344CB8AC3E}">
        <p14:creationId xmlns:p14="http://schemas.microsoft.com/office/powerpoint/2010/main" val="72589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Forschungsprojekt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«Angeordnete Mediation im zivilrechtlichen Kindesschutz»</a:t>
            </a:r>
          </a:p>
          <a:p>
            <a:endParaRPr lang="de-CH" dirty="0"/>
          </a:p>
          <a:p>
            <a:r>
              <a:rPr lang="de-CH" dirty="0"/>
              <a:t>Tanja Lutz und Marco Frigg</a:t>
            </a:r>
          </a:p>
          <a:p>
            <a:r>
              <a:rPr lang="de-CH" dirty="0"/>
              <a:t>August 2017</a:t>
            </a:r>
          </a:p>
        </p:txBody>
      </p:sp>
    </p:spTree>
    <p:extLst>
      <p:ext uri="{BB962C8B-B14F-4D97-AF65-F5344CB8AC3E}">
        <p14:creationId xmlns:p14="http://schemas.microsoft.com/office/powerpoint/2010/main" val="235839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/>
              <a:t>Zivilrechtlicher Kindesschutz</a:t>
            </a:r>
          </a:p>
          <a:p>
            <a:endParaRPr lang="de-CH" dirty="0"/>
          </a:p>
          <a:p>
            <a:r>
              <a:rPr lang="de-CH" dirty="0"/>
              <a:t>Elternkonflikte im Vordergrund (Ursprung bei den Besuchsrechtsregelungen)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Seit 1. Juli 2014 die gemeinsame elterliche Sorge als Regelfall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In der Schweiz und insbesondere in der deutschsprachigen Schweiz fehlt ein Überblick über die aktuelle Praxis (Häufigkeit, in welchen Fällen, Erfolg)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Ausgangslage Mediation im Kindesschutz</a:t>
            </a:r>
          </a:p>
        </p:txBody>
      </p:sp>
    </p:spTree>
    <p:extLst>
      <p:ext uri="{BB962C8B-B14F-4D97-AF65-F5344CB8AC3E}">
        <p14:creationId xmlns:p14="http://schemas.microsoft.com/office/powerpoint/2010/main" val="155269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sz="1000" dirty="0"/>
          </a:p>
          <a:p>
            <a:pPr marL="0" indent="0">
              <a:buNone/>
            </a:pPr>
            <a:endParaRPr lang="de-CH" sz="1000" dirty="0"/>
          </a:p>
          <a:p>
            <a:pPr marL="0" indent="0">
              <a:buNone/>
            </a:pPr>
            <a:endParaRPr lang="de-CH" sz="1000" dirty="0"/>
          </a:p>
          <a:p>
            <a:pPr marL="0" indent="0">
              <a:buNone/>
            </a:pPr>
            <a:endParaRPr lang="de-CH" sz="1000" dirty="0"/>
          </a:p>
          <a:p>
            <a:pPr marL="0" indent="0">
              <a:buNone/>
            </a:pPr>
            <a:r>
              <a:rPr lang="de-CH" sz="1000" dirty="0"/>
              <a:t>Quelle: </a:t>
            </a:r>
            <a:r>
              <a:rPr lang="de-DE" sz="1000" dirty="0"/>
              <a:t>Leitfaden Mediation im Kindesschutz. Nach Bernhard, Borner, </a:t>
            </a:r>
            <a:r>
              <a:rPr lang="de-DE" sz="1000" dirty="0" err="1"/>
              <a:t>Domenig</a:t>
            </a:r>
            <a:r>
              <a:rPr lang="de-DE" sz="1000" dirty="0"/>
              <a:t>, Halser-</a:t>
            </a:r>
            <a:r>
              <a:rPr lang="de-DE" sz="1000" dirty="0" err="1"/>
              <a:t>Arana</a:t>
            </a:r>
            <a:r>
              <a:rPr lang="de-DE" sz="1000" dirty="0"/>
              <a:t>, Kindler, Lutz, Riedl, Wermuth &amp; Williner, 2018, S. 5.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CH" sz="800" dirty="0"/>
              <a:t> </a:t>
            </a:r>
            <a:br>
              <a:rPr lang="de-CH" dirty="0"/>
            </a:br>
            <a:r>
              <a:rPr lang="de-CH" dirty="0"/>
              <a:t>Möglichkeiten der Mediation im Kindesschutz</a:t>
            </a:r>
            <a:br>
              <a:rPr lang="de-CH" dirty="0"/>
            </a:br>
            <a:endParaRPr lang="de-CH" dirty="0"/>
          </a:p>
        </p:txBody>
      </p:sp>
      <p:pic>
        <p:nvPicPr>
          <p:cNvPr id="7" name="Grafik 6" descr="C:\Users\lut3\AppData\Local\Microsoft\Windows\Temporary Internet Files\Content.Word\Grafik_Leitfaden_KS_S_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"/>
          <a:stretch/>
        </p:blipFill>
        <p:spPr bwMode="auto">
          <a:xfrm>
            <a:off x="1237111" y="1340767"/>
            <a:ext cx="6669779" cy="4404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922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/>
              <a:t>Ziele:</a:t>
            </a:r>
          </a:p>
          <a:p>
            <a:pPr lvl="1"/>
            <a:r>
              <a:rPr lang="de-CH" sz="1600" dirty="0"/>
              <a:t>Erhalt einer Übersicht zu verschiedenen Aspekten der angeordneten Mediation</a:t>
            </a:r>
          </a:p>
          <a:p>
            <a:pPr lvl="1"/>
            <a:r>
              <a:rPr lang="de-CH" sz="1600" dirty="0"/>
              <a:t>Die Ergebnisse regen zur Reflexion und Weiterentwicklung an und tragen zur Qualitätssicherung bei</a:t>
            </a:r>
          </a:p>
          <a:p>
            <a:endParaRPr lang="de-CH" dirty="0"/>
          </a:p>
          <a:p>
            <a:r>
              <a:rPr lang="de-CH" dirty="0"/>
              <a:t>Fragestellungen:</a:t>
            </a:r>
          </a:p>
          <a:p>
            <a:pPr lvl="1"/>
            <a:r>
              <a:rPr lang="de-CH" sz="1600" dirty="0"/>
              <a:t>Welche Erfahrungen werden mit angeordneten Mediationen gemacht?</a:t>
            </a:r>
          </a:p>
          <a:p>
            <a:pPr lvl="1"/>
            <a:r>
              <a:rPr lang="de-CH" sz="1600" dirty="0"/>
              <a:t>Unter welchen Rahmenbedingungen werden Mediationen angeordnet? (Vorgehensweise, Finanzierung, Zeitrahmen, u.a.)</a:t>
            </a:r>
          </a:p>
          <a:p>
            <a:pPr lvl="1"/>
            <a:r>
              <a:rPr lang="de-CH" sz="1600" dirty="0"/>
              <a:t>Wie werden betroffene Kinder in angeordnete Mediationen einbezogen?</a:t>
            </a:r>
          </a:p>
          <a:p>
            <a:pPr lvl="1"/>
            <a:r>
              <a:rPr lang="de-CH" sz="1600" dirty="0"/>
              <a:t>Was wird in der angeordneten Mediation als Erfolg verstanden?</a:t>
            </a:r>
          </a:p>
          <a:p>
            <a:pPr lvl="1"/>
            <a:r>
              <a:rPr lang="de-CH" sz="1600" dirty="0"/>
              <a:t>Was hat sich bei der Durchführung von angeordneten Mediationen bewährt?</a:t>
            </a:r>
          </a:p>
          <a:p>
            <a:pPr lvl="1"/>
            <a:r>
              <a:rPr lang="de-CH" sz="1600" dirty="0"/>
              <a:t>Wann ist eine angeordnete Mediation indiziert bzw. wann liegt eine klare Kontraindikation vor?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Ziele und Fragestellungen des Projekts</a:t>
            </a:r>
          </a:p>
        </p:txBody>
      </p:sp>
    </p:spTree>
    <p:extLst>
      <p:ext uri="{BB962C8B-B14F-4D97-AF65-F5344CB8AC3E}">
        <p14:creationId xmlns:p14="http://schemas.microsoft.com/office/powerpoint/2010/main" val="6149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/>
              <a:t>Fokus auf die deutschsprachige Schweiz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Exemplarisch wurden die Kantone Bern, Zürich und Aargau untersucht</a:t>
            </a:r>
          </a:p>
          <a:p>
            <a:endParaRPr lang="de-CH" dirty="0"/>
          </a:p>
          <a:p>
            <a:r>
              <a:rPr lang="de-CH" dirty="0"/>
              <a:t>Mit der Auswahl der drei Kantone werden alle drei KESB-Modelle abgebildet:</a:t>
            </a:r>
          </a:p>
          <a:p>
            <a:pPr lvl="1"/>
            <a:r>
              <a:rPr lang="de-CH" dirty="0"/>
              <a:t>Bern = kantonale Verwaltungsbehörden</a:t>
            </a:r>
          </a:p>
          <a:p>
            <a:pPr lvl="1"/>
            <a:r>
              <a:rPr lang="de-CH" dirty="0"/>
              <a:t>Zürich = (inter-)kommunale Verwaltungsbehörden</a:t>
            </a:r>
          </a:p>
          <a:p>
            <a:pPr lvl="1"/>
            <a:r>
              <a:rPr lang="de-CH" dirty="0"/>
              <a:t>Aargau = kantonale Gerichtsbehörden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Leitfadengestützte Experteninterviews mit KESB-Mitarbeitenden und Mediatorinnen/Mediatoren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Eingrenzung des Projekts</a:t>
            </a:r>
          </a:p>
        </p:txBody>
      </p:sp>
    </p:spTree>
    <p:extLst>
      <p:ext uri="{BB962C8B-B14F-4D97-AF65-F5344CB8AC3E}">
        <p14:creationId xmlns:p14="http://schemas.microsoft.com/office/powerpoint/2010/main" val="254770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/>
              <a:t>Quasi-Standards zwischen einzelnen KESB und </a:t>
            </a:r>
            <a:r>
              <a:rPr lang="de-CH" dirty="0" err="1"/>
              <a:t>MediatorInnen</a:t>
            </a:r>
            <a:r>
              <a:rPr lang="de-CH" dirty="0"/>
              <a:t>; z.B. bei der Auftragsklärung (Kosten, Umfang, Dauer, Berichterstattung)</a:t>
            </a:r>
          </a:p>
          <a:p>
            <a:endParaRPr lang="de-CH" dirty="0"/>
          </a:p>
          <a:p>
            <a:r>
              <a:rPr lang="de-CH" dirty="0"/>
              <a:t>Anordnung von Mediationen ist nicht abhängig von KESB-Modell, sondern von Einstellungen der KESB-Mitarbeitenden sowie Vernetzung zwischen KESB und </a:t>
            </a:r>
            <a:r>
              <a:rPr lang="de-CH" dirty="0" err="1"/>
              <a:t>MediatorInnen</a:t>
            </a:r>
            <a:endParaRPr lang="de-CH" dirty="0"/>
          </a:p>
          <a:p>
            <a:endParaRPr lang="de-CH" dirty="0"/>
          </a:p>
          <a:p>
            <a:r>
              <a:rPr lang="de-CH" dirty="0"/>
              <a:t>Mediationen werden v.a. bei seit längerem blockierten Situationen und bei </a:t>
            </a:r>
            <a:r>
              <a:rPr lang="de-CH" dirty="0" err="1"/>
              <a:t>Hochstrittigkeit</a:t>
            </a:r>
            <a:r>
              <a:rPr lang="de-CH" dirty="0"/>
              <a:t> angeordnet (während oder nach dem Abklärungsverfahren)</a:t>
            </a:r>
          </a:p>
          <a:p>
            <a:endParaRPr lang="de-CH" dirty="0"/>
          </a:p>
          <a:p>
            <a:r>
              <a:rPr lang="de-CH" dirty="0"/>
              <a:t>Methodische Vielfalt bei der Ausgestaltung von Mediationen (Co-Mediation, Einzelgespräche, Psychoedukation, mehr oder weniger direktive Vorgehensweise)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Allgemeine Ergebnisse</a:t>
            </a:r>
          </a:p>
        </p:txBody>
      </p:sp>
    </p:spTree>
    <p:extLst>
      <p:ext uri="{BB962C8B-B14F-4D97-AF65-F5344CB8AC3E}">
        <p14:creationId xmlns:p14="http://schemas.microsoft.com/office/powerpoint/2010/main" val="286538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/>
              <a:t>Methodische </a:t>
            </a:r>
            <a:r>
              <a:rPr lang="de-CH" b="1" dirty="0"/>
              <a:t>Vielfalt von Möglichkeiten/Kombinationen</a:t>
            </a:r>
            <a:r>
              <a:rPr lang="de-CH" dirty="0"/>
              <a:t>; zumeist handelt es sich nicht um ganz klassische Mediationen (sehr flexible Vorgehensweisen)</a:t>
            </a:r>
          </a:p>
          <a:p>
            <a:endParaRPr lang="de-CH" dirty="0"/>
          </a:p>
          <a:p>
            <a:r>
              <a:rPr lang="de-CH" dirty="0"/>
              <a:t>Die Frage der </a:t>
            </a:r>
            <a:r>
              <a:rPr lang="de-CH" b="1" dirty="0"/>
              <a:t>Co-Mediation </a:t>
            </a:r>
            <a:r>
              <a:rPr lang="de-CH" dirty="0"/>
              <a:t>wird je nach Kanton ganz unterschiedlich beantwortet – wenn aber Co-Teams, dann geschlechtergemischte Teams und evtl. auch interdisziplinär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Häufig werden </a:t>
            </a:r>
            <a:r>
              <a:rPr lang="de-CH" b="1" dirty="0"/>
              <a:t>Einzelvorgespräche</a:t>
            </a:r>
            <a:r>
              <a:rPr lang="de-CH" dirty="0"/>
              <a:t> bevorzugt</a:t>
            </a:r>
          </a:p>
          <a:p>
            <a:endParaRPr lang="de-CH" dirty="0"/>
          </a:p>
          <a:p>
            <a:r>
              <a:rPr lang="de-CH" b="1" dirty="0"/>
              <a:t>Schriftliche Dokumente </a:t>
            </a:r>
            <a:r>
              <a:rPr lang="de-CH" dirty="0"/>
              <a:t>zur Strukturierung und Orientierung aber auch als Instrument mit Interventionscharakter</a:t>
            </a:r>
          </a:p>
          <a:p>
            <a:endParaRPr lang="de-CH" dirty="0"/>
          </a:p>
          <a:p>
            <a:r>
              <a:rPr lang="de-CH" b="1" dirty="0"/>
              <a:t>Nachsorgetermine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Methodische Merkmale</a:t>
            </a:r>
          </a:p>
        </p:txBody>
      </p:sp>
    </p:spTree>
    <p:extLst>
      <p:ext uri="{BB962C8B-B14F-4D97-AF65-F5344CB8AC3E}">
        <p14:creationId xmlns:p14="http://schemas.microsoft.com/office/powerpoint/2010/main" val="278317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/>
              <a:t>Während dem Abklärungsverfahren oder als Endentscheid</a:t>
            </a:r>
          </a:p>
          <a:p>
            <a:endParaRPr lang="de-CH" dirty="0"/>
          </a:p>
          <a:p>
            <a:r>
              <a:rPr lang="de-CH" dirty="0"/>
              <a:t>Unterschiedliche Handhabung, tendenziell eher als Endentscheid</a:t>
            </a:r>
          </a:p>
          <a:p>
            <a:pPr lvl="1"/>
            <a:r>
              <a:rPr lang="de-CH" sz="1400" dirty="0"/>
              <a:t>Weil die Idee einer Mediation oftmals erst nach dem Abklärungsverfahren komme</a:t>
            </a:r>
          </a:p>
          <a:p>
            <a:pPr lvl="1"/>
            <a:r>
              <a:rPr lang="de-CH" sz="1400" dirty="0"/>
              <a:t>Fehlende Erfahrung, zu welchem Zeitpunkt eine Anordnung sinnvoll ist</a:t>
            </a:r>
          </a:p>
          <a:p>
            <a:pPr marL="20638" lvl="1" indent="0">
              <a:buNone/>
            </a:pPr>
            <a:endParaRPr lang="de-CH" sz="1600" dirty="0"/>
          </a:p>
          <a:p>
            <a:pPr marL="277813" lvl="1"/>
            <a:r>
              <a:rPr lang="de-CH" dirty="0"/>
              <a:t>Durch frühzeitige Anordnungen könnten evtl. weitere Kindesschutzmassnahmen erspart bleiben</a:t>
            </a:r>
          </a:p>
          <a:p>
            <a:pPr marL="277813" lvl="1"/>
            <a:endParaRPr lang="de-CH" dirty="0"/>
          </a:p>
          <a:p>
            <a:pPr marL="277813" lvl="1"/>
            <a:r>
              <a:rPr lang="de-CH" dirty="0" err="1"/>
              <a:t>MediatorInnen</a:t>
            </a:r>
            <a:r>
              <a:rPr lang="de-CH" dirty="0"/>
              <a:t> befürworten grundsätzlich eine frühe Anordnung</a:t>
            </a:r>
          </a:p>
          <a:p>
            <a:pPr marL="277813" lvl="1"/>
            <a:endParaRPr lang="de-CH" sz="1600" dirty="0"/>
          </a:p>
          <a:p>
            <a:pPr marL="20638" lvl="1" indent="0">
              <a:buNone/>
            </a:pPr>
            <a:r>
              <a:rPr lang="de-CH" dirty="0">
                <a:solidFill>
                  <a:srgbClr val="E78E23"/>
                </a:solidFill>
              </a:rPr>
              <a:t>«Ich entwerte das nicht, was wir am Endpunkt machen, aber ich sehe unendliche Ressourcen indem, dass man es früher macht.» (M3)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Zeitpunkt der Anordnung</a:t>
            </a:r>
          </a:p>
        </p:txBody>
      </p:sp>
    </p:spTree>
    <p:extLst>
      <p:ext uri="{BB962C8B-B14F-4D97-AF65-F5344CB8AC3E}">
        <p14:creationId xmlns:p14="http://schemas.microsoft.com/office/powerpoint/2010/main" val="1473357443"/>
      </p:ext>
    </p:extLst>
  </p:cSld>
  <p:clrMapOvr>
    <a:masterClrMapping/>
  </p:clrMapOvr>
</p:sld>
</file>

<file path=ppt/theme/theme1.xml><?xml version="1.0" encoding="utf-8"?>
<a:theme xmlns:a="http://schemas.openxmlformats.org/drawingml/2006/main" name="FBS_FB_de_Powerpoint">
  <a:themeElements>
    <a:clrScheme name="BFH RGB">
      <a:dk1>
        <a:sysClr val="windowText" lastClr="000000"/>
      </a:dk1>
      <a:lt1>
        <a:sysClr val="window" lastClr="FFFFFF"/>
      </a:lt1>
      <a:dk2>
        <a:srgbClr val="697D91"/>
      </a:dk2>
      <a:lt2>
        <a:srgbClr val="EEECE1"/>
      </a:lt2>
      <a:accent1>
        <a:srgbClr val="556455"/>
      </a:accent1>
      <a:accent2>
        <a:srgbClr val="8CAF82"/>
      </a:accent2>
      <a:accent3>
        <a:srgbClr val="506E96"/>
      </a:accent3>
      <a:accent4>
        <a:srgbClr val="87B9C8"/>
      </a:accent4>
      <a:accent5>
        <a:srgbClr val="645078"/>
      </a:accent5>
      <a:accent6>
        <a:srgbClr val="A087AA"/>
      </a:accent6>
      <a:hlink>
        <a:srgbClr val="699BBE"/>
      </a:hlink>
      <a:folHlink>
        <a:srgbClr val="B99164"/>
      </a:folHlink>
    </a:clrScheme>
    <a:fontScheme name="BFH-Schrif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129612D1B29A4693F2F62632063D6A" ma:contentTypeVersion="0" ma:contentTypeDescription="Ein neues Dokument erstellen." ma:contentTypeScope="" ma:versionID="fba8d20abbd965724d3439c9b92645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70C3CE-871E-471D-827D-756DC4BA178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8A61B13-3BD8-4182-A6C0-87987DF79A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1BF47C-2126-4B8C-8663-51154515DD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FBS_FB_de_Powerpoint</Template>
  <TotalTime>0</TotalTime>
  <Words>1315</Words>
  <Application>Microsoft Office PowerPoint</Application>
  <PresentationFormat>Bildschirmpräsentation (4:3)</PresentationFormat>
  <Paragraphs>166</Paragraphs>
  <Slides>17</Slides>
  <Notes>2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Lucida Grande</vt:lpstr>
      <vt:lpstr>Lucida Sans</vt:lpstr>
      <vt:lpstr>Lucida Sans Unicode</vt:lpstr>
      <vt:lpstr>FBS_FB_de_Powerpoint</vt:lpstr>
      <vt:lpstr>Mitgliederversammlung SVFM vom 20. April 2018  Erfahrungen mit der angeordneten Mediation   Tanja Lutz, Berner Fachhochschule</vt:lpstr>
      <vt:lpstr>Forschungsprojekt</vt:lpstr>
      <vt:lpstr>Ausgangslage Mediation im Kindesschutz</vt:lpstr>
      <vt:lpstr>  Möglichkeiten der Mediation im Kindesschutz </vt:lpstr>
      <vt:lpstr>Ziele und Fragestellungen des Projekts</vt:lpstr>
      <vt:lpstr>Eingrenzung des Projekts</vt:lpstr>
      <vt:lpstr>Allgemeine Ergebnisse</vt:lpstr>
      <vt:lpstr>Methodische Merkmale</vt:lpstr>
      <vt:lpstr>Zeitpunkt der Anordnung</vt:lpstr>
      <vt:lpstr>Erfolg und Misserfolg</vt:lpstr>
      <vt:lpstr>Erfolgskriterien</vt:lpstr>
      <vt:lpstr>Einbezug der Kinder</vt:lpstr>
      <vt:lpstr>Zukünftige Entwicklungen und Wünsche</vt:lpstr>
      <vt:lpstr>Was wurde nicht untersucht</vt:lpstr>
      <vt:lpstr>Literaturhinweise</vt:lpstr>
      <vt:lpstr>Literaturhinweise</vt:lpstr>
      <vt:lpstr>Literaturhinweise</vt:lpstr>
    </vt:vector>
  </TitlesOfParts>
  <Company>Berner Fachhochschule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Hochstrittige Elternkonflikte –  Erfahrungen mit der angeordneten Mediation</dc:title>
  <dc:creator>Lutz Tanja</dc:creator>
  <cp:lastModifiedBy>Lutz Tanja</cp:lastModifiedBy>
  <cp:revision>74</cp:revision>
  <cp:lastPrinted>2018-04-18T12:03:12Z</cp:lastPrinted>
  <dcterms:created xsi:type="dcterms:W3CDTF">2017-11-09T21:33:25Z</dcterms:created>
  <dcterms:modified xsi:type="dcterms:W3CDTF">2018-04-18T12:03:15Z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0x01010055129612D1B29A4693F2F62632063D6A</vt:lpwstr>
  </property>
</Properties>
</file>